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9"/>
          <p:cNvPicPr/>
          <p:nvPr/>
        </p:nvPicPr>
        <p:blipFill>
          <a:blip r:embed="rId14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9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Klepnutím lze upravit styl předlohy nadpisů.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Klepnutím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Pátá úroveň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45767101-55BC-4944-A255-61BB54CF59A5}" type="datetime">
              <a:rPr lang="cs-CZ" sz="1800" b="0" strike="noStrike" spc="-1">
                <a:solidFill>
                  <a:srgbClr val="000000"/>
                </a:solidFill>
                <a:latin typeface="Arial"/>
              </a:rPr>
              <a:t>07.10.2021</a:t>
            </a:fld>
            <a:endParaRPr lang="cs-CZ" sz="18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fld id="{4CFB555F-34FA-49BB-87ED-24E3A3DF1A7B}" type="slidenum">
              <a:rPr lang="cs-CZ" sz="18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cs-CZ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rázek 9"/>
          <p:cNvPicPr/>
          <p:nvPr/>
        </p:nvPicPr>
        <p:blipFill>
          <a:blip r:embed="rId14"/>
          <a:stretch/>
        </p:blipFill>
        <p:spPr>
          <a:xfrm>
            <a:off x="0" y="1989000"/>
            <a:ext cx="7908120" cy="48686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0" y="0"/>
            <a:ext cx="9143640" cy="260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260640"/>
            <a:ext cx="9143640" cy="14364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395640" y="2061000"/>
            <a:ext cx="8290800" cy="4392000"/>
          </a:xfrm>
          <a:prstGeom prst="rect">
            <a:avLst/>
          </a:prstGeom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Klepnutím vložíte text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395640" y="1412640"/>
            <a:ext cx="8290800" cy="503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NADPIS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Obrázek 3"/>
          <p:cNvPicPr/>
          <p:nvPr/>
        </p:nvPicPr>
        <p:blipFill>
          <a:blip r:embed="rId15"/>
          <a:stretch/>
        </p:blipFill>
        <p:spPr>
          <a:xfrm>
            <a:off x="467640" y="620640"/>
            <a:ext cx="2016000" cy="4417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39640" y="590606"/>
            <a:ext cx="8229240" cy="44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lang="cs-CZ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r>
              <a:rPr lang="cs-CZ" sz="4400" b="1" strike="noStrike" spc="-1" dirty="0">
                <a:solidFill>
                  <a:srgbClr val="000099"/>
                </a:solidFill>
                <a:latin typeface="Arial"/>
              </a:rPr>
              <a:t>AKTUALITY </a:t>
            </a:r>
            <a:r>
              <a:rPr dirty="0"/>
              <a:t/>
            </a:r>
            <a:br>
              <a:rPr dirty="0"/>
            </a:br>
            <a:r>
              <a:rPr lang="cs-CZ" sz="4400" b="1" strike="noStrike" spc="-1" dirty="0">
                <a:solidFill>
                  <a:srgbClr val="000099"/>
                </a:solidFill>
                <a:latin typeface="Arial"/>
              </a:rPr>
              <a:t>VEŘEJNÝCH ZAKÁZEK</a:t>
            </a: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endParaRPr lang="cs-CZ" sz="4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lang="cs-CZ" sz="2400" b="1" i="1" strike="noStrike" spc="-1" dirty="0">
                <a:solidFill>
                  <a:srgbClr val="000099"/>
                </a:solidFill>
                <a:latin typeface="Arial"/>
              </a:rPr>
              <a:t>NOVÉ ZÁSADY POSTUPU ZADAVATELE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lang="cs-CZ" sz="2400" b="1" i="1" strike="noStrike" spc="-1" dirty="0">
                <a:solidFill>
                  <a:srgbClr val="000099"/>
                </a:solidFill>
                <a:latin typeface="Arial"/>
              </a:rPr>
              <a:t>NAKUPOVÁNÍ POTRAVIN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lang="cs-CZ" sz="2400" b="1" i="1" strike="noStrike" spc="-1" dirty="0">
                <a:solidFill>
                  <a:srgbClr val="000099"/>
                </a:solidFill>
                <a:latin typeface="Arial"/>
              </a:rPr>
              <a:t>CENY STAVEBNÍCH MATERIÁLŮ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lang="cs-CZ" sz="2400" b="1" i="1" strike="noStrike" spc="-1" dirty="0">
                <a:solidFill>
                  <a:srgbClr val="000099"/>
                </a:solidFill>
                <a:latin typeface="Arial"/>
              </a:rPr>
              <a:t>INOVAČNÍ PARTNERSTVÍ</a:t>
            </a:r>
            <a:endParaRPr lang="cs-CZ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360"/>
              </a:spcBef>
            </a:pPr>
            <a:r>
              <a:rPr lang="cs-CZ" sz="1800" b="0" strike="noStrike" spc="-1" dirty="0">
                <a:solidFill>
                  <a:srgbClr val="000099"/>
                </a:solidFill>
                <a:latin typeface="Arial"/>
              </a:rPr>
              <a:t>Vlastimil Fidler</a:t>
            </a:r>
            <a:endParaRPr lang="cs-CZ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metodické stanovisko MMR</a:t>
            </a:r>
          </a:p>
          <a:p>
            <a:pPr marL="743040" indent="-285480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https://portal-vz.cz/metodiky-stanoviska/metodiky-k-zakonu-c-134-2016-sb-o-zadavani-verejnych-zakazek/metodicka-stanoviska/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stanovisko expertní skupiny</a:t>
            </a:r>
          </a:p>
          <a:p>
            <a:pPr marL="743040" indent="-285480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https://portal-vz.cz/info-forum-vzdelavani/aktuality/stanovisko-expertni-skupiny-mmr-k-zakonu-o-zadavani-verejnych-zakazek-k-pravnim-otazkam-spojenym-se-zavedenim-novych-zasad-zadavani-verejnych-zakazek/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METODICKÁ PODPORA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pozměňovací návrh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souhlas Mze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účinnost 1.1.2022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neklid Komise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ZÁKON O POTRAVINÁCH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§ 37a </a:t>
            </a:r>
            <a:r>
              <a:rPr lang="cs-CZ" sz="2000" b="1" strike="noStrike" spc="-1">
                <a:solidFill>
                  <a:srgbClr val="000000"/>
                </a:solidFill>
                <a:latin typeface="Arial"/>
              </a:rPr>
              <a:t>Podmínka účasti v zadávacím řízení na dodávku potravin</a:t>
            </a: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Veřejný zadavatel </a:t>
            </a:r>
            <a:r>
              <a:rPr lang="cs-CZ" sz="2000" b="1" strike="noStrike" spc="-1">
                <a:solidFill>
                  <a:srgbClr val="000000"/>
                </a:solidFill>
                <a:latin typeface="Arial"/>
              </a:rPr>
              <a:t>může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v zadávacím řízení na </a:t>
            </a:r>
            <a:r>
              <a:rPr lang="cs-CZ" sz="2000" b="1" strike="noStrike" spc="-1">
                <a:solidFill>
                  <a:srgbClr val="000000"/>
                </a:solidFill>
                <a:latin typeface="Arial"/>
              </a:rPr>
              <a:t>dodávku potravin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stanovit jako podmínku účasti v zadávacím řízení dodání</a:t>
            </a: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a) </a:t>
            </a:r>
            <a:r>
              <a:rPr lang="cs-CZ" sz="2000" b="1" strike="noStrike" spc="-1">
                <a:solidFill>
                  <a:srgbClr val="000000"/>
                </a:solidFill>
                <a:latin typeface="Arial"/>
              </a:rPr>
              <a:t>místní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nebo </a:t>
            </a:r>
            <a:r>
              <a:rPr lang="cs-CZ" sz="2000" b="1" strike="noStrike" spc="-1">
                <a:solidFill>
                  <a:srgbClr val="000000"/>
                </a:solidFill>
                <a:latin typeface="Arial"/>
              </a:rPr>
              <a:t>regionální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potraviny z krátkého dodavatelského řetězce,</a:t>
            </a: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b) potraviny splňující certifikovaná schémata kvality nařízení Evropského parlamentu a Rady (EU) č. 1151/2012 o režimech jakosti zemědělských produktů a potravin</a:t>
            </a:r>
            <a:r>
              <a:rPr lang="cs-CZ" sz="2000" b="0" strike="noStrike" spc="-1" baseline="30000">
                <a:solidFill>
                  <a:srgbClr val="000000"/>
                </a:solidFill>
                <a:latin typeface="Arial"/>
              </a:rPr>
              <a:t>53)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, nebo</a:t>
            </a: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c) potraviny produkované v systému ekologického zemědělství.</a:t>
            </a: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1400" b="0" strike="noStrike" spc="-1">
                <a:solidFill>
                  <a:srgbClr val="000000"/>
                </a:solidFill>
                <a:latin typeface="Arial"/>
              </a:rPr>
              <a:t>53) Nařízení Evropského parlamentu a Rady (EU) č. 1151/2012 ze dne 21. listopadu 2012 o režimech jakosti zemědělských produktů a potravin, v platném znění.“.</a:t>
            </a: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ZÁKON O POTRAVINÁCH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zadavatel není zbaven povinnosti dodržovat zásady</a:t>
            </a:r>
          </a:p>
          <a:p>
            <a:pPr algn="just">
              <a:spcBef>
                <a:spcPts val="1417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není možné diskriminovat dodavatele z jiných členských států EU (neleze preferovat české producenty)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1417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požadavek na dodání z krátkého dodavatelského řetězce – nutno blíže specifikovat co bude považovat za krátký dodavatelský řetězec (časové hledisko – od sklizně k dodání, dopravní zátěž, omezení zprostředkovatelů)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1417"/>
              </a:spcBef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ZÁKON O POTRAVINÁCH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dramatická změna na trhu stavebních materiálů (až stovky procent, nikoli u všech)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1. uzavřené smlouvy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možnost využít § 222 odst. 4 nebo odst. 6 (individuální posouzení)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2. nové smlouvy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využít výhradu podle § 100 odst. 1 (indexace cen podle stanovené metodiky – ČSÚ, RTS, URS,)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1417"/>
              </a:spcBef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CENY STAVEBNÍCH MATERIÁLŮ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3. probíhající řízení – nelze měnit nabídku, nelze uplatnit nepředvídatelnost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společné stanovisko MMR a ÚOHS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https://portal-vz.cz/metodiky-stanoviska/stanoviska/spolecne-stanovisko-ministerstva-pro-mistni-rozvoj-a-uohs/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CENY STAVEBNÍCH MATERIÁLŮ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zavedeny zadávacími směrnicemi 2014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harmonizováno ZZVZ (§ 70 - § 72)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cílem vyvinout zcela nový inovativní produkt, který není dostupný na trhu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pro inovace lze využít jiné instrumenty (JŘSU, hodnocení, zvláštní podmínky účasti)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15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ŘÍZENÍ O INOVAČNÍM PARTNERSTVÍ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IP přípustné, pokud „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nelze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potřebu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vývoje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inovativní dodávky nebo služby nebo inovativních stavebních prací a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následné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koupě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výsledných dodávek, služeb nebo stavebních prací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uspokojit prostřednictvím řešení, která jsou na trhu již dostupná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“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podmínkou je nedostupnost na trhu z důvodu nového řešení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17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ŘÍZENÍ O INOVAČNÍM PARTNERSTVÍ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předpokládaná hodnota ...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nesmí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být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nepřiměřená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investici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potřebné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pro jejich vývoj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zadavatel dopředu vymezí fáze IP (posloupnost kroků v procesu výzkumu a vývoje a následného poskytnutí)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struktura inovačního partnerství a poskytované odměny musejí odrážet stupeň inovace navrhovaného řešení a posloupnost kroků výzkumu a vývoje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postupné cíle v procesu výzkumu – ukončují jednotlivé fáze (lze odměňovat ze ukončení fáze)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ŘÍZENÍ O INOVAČNÍM PARTNERSTVÍ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po ukončení fáze může zadavatel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 - inovační partnerství ukončit, pokud si tak stanovil v zadávací dokumentaci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- snížit počet partnerů, pokud zadavatel v zadávací dokumentaci stanovil podmínky pro snížení počtu partnerů.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ŘÍZENÍ O INOVAČNÍM PARTNERSTVÍ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95640" y="1368000"/>
            <a:ext cx="8290800" cy="511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odpadová legislativa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zákon č. 543/2020 Sb., kterým se mění některé zákony v souvislosti s přijetím zákona o odpadech a zákona o výrobcích s ukončenou životností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zákon o potravinách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zákon č. 174/2021 Sb., kterým se mění zákon č. 110/1997 Sb., o potravinách a tabákových výrobcích a o změně a doplnění některých souvisejících zákonů, ve znění pozdějších předpisů, a další související zákony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radikální nárůst cen některých stavebních materiálů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obdobné jako JŘSU (oznámení, min. požadavky na technické podmínky, žádost o účast, snížení počtu účastníků, předběžné nabídky, jednání s cílem zlepšit nabídky ve prospěch zadavatele, hodnocení)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výsledkem zavedení inovačního partnerství s jedním nebo několika partnery (pak probíhá výzkum odděleně) 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POSTUP ŘÍZENÍ O IP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836640"/>
            <a:ext cx="8229240" cy="5289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201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</a:pPr>
            <a:r>
              <a:rPr lang="cs-CZ" sz="4400" b="1" strike="noStrike" spc="-1">
                <a:solidFill>
                  <a:srgbClr val="000099"/>
                </a:solidFill>
                <a:latin typeface="Arial"/>
              </a:rPr>
              <a:t>DĚKUJI ZA POZORNOST</a:t>
            </a: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61"/>
              </a:spcBef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zásady – obecné principy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vycházejí ze zadávacích směrnic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povinnost dodržet vždy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obecná formulace zásad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nové zásady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jen některé fáze ZŘ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jen pokud možné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vymezeno definicemi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odkaz na podzákonné předpisy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ROZŠÍŘENÍ ZÁSAD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Zadavatel je při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postupu podle tohoto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zákona, a to při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vytváření zadávacích podmínek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hodnocení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nabídek a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výběru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dodavatele, povinen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za předpokladu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že to bude vzhledem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k povaze a smyslu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zakázky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možné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dodržovat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zásady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sociálně odpovědného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zadávání,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environmentálně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odpovědného zadávání a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inovací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ve smyslu tohoto zákona. Svůj postup je zadavatel povinen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řádně odůvodnit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.</a:t>
            </a:r>
            <a:r>
              <a:rPr lang="cs-CZ" sz="2400" b="0" i="1" strike="noStrike" spc="-1" baseline="30000">
                <a:solidFill>
                  <a:srgbClr val="000000"/>
                </a:solidFill>
                <a:latin typeface="Arial"/>
              </a:rPr>
              <a:t> 52</a:t>
            </a:r>
            <a:r>
              <a:rPr lang="cs-CZ" sz="2400" b="0" i="1" strike="noStrike" spc="-1">
                <a:solidFill>
                  <a:srgbClr val="000000"/>
                </a:solidFill>
                <a:latin typeface="Arial"/>
              </a:rPr>
              <a:t>)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§ 6 odst. 4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§28 písm. p) až r):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p) sociálně odpovědným zadáváním postup podle tohoto zákona, při kterém má zadavatel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povinnost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zohlednit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například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pracovní příležitosti, sociální začlenění, důstojné pracovní podmínky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a další sociálně relevantní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hlediska spojená s veřejnou zakázkou,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DEFINICE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q) environmentálně odpovědným zadáváním postup podle tohoto zákona, při kterém má zadavatel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povinnost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zohlednit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například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dopad na životní prostředí, trvale udržitelný rozvoj, životní cyklus dodávky, služby nebo stavební práce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a další environmentálně relevantní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hlediska spojená s veřejnou zakázkou,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r) inovaci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implementace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nového nebo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značně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zlepšeného produktu, služby nebo postupu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související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s předmětem veřejné zakázky.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DEFINICE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zásady nutno dodržovat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vždy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když je to možné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výjimkou jen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existující důvod 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– není specifikováno jaký, pak tedy stačí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jakýkoli relevantní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včetně 3E, komplikovanosti postupu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odůvodnění se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nemusí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psát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dopředu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je ale nutné, aby důvod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existoval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v případě sporu musí být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doložen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zásady nutné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dodržovat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jako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tradiční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zásady - platí i pro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VZMR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(přiměřenost) a také pro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sektorové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zakázky i 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koncese</a:t>
            </a: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riziko: nové kontrolní listy AO !!!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endParaRPr lang="cs-CZ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PRAKTICKÉ DŮSLEDKY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osoby znevýhodněné na trhu práce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absolventi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možnost zvyšování kvalifikace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dodržení standardů bezpečnosti práce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porušování mezinárodních úmluv o lidských právech, sociálních či pracovních právech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zapojení sociálních podniků</a:t>
            </a:r>
          </a:p>
        </p:txBody>
      </p:sp>
      <p:sp>
        <p:nvSpPr>
          <p:cNvPr id="99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PRAKTICKÉ MOŽNOSTI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95640" y="2061000"/>
            <a:ext cx="829080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zapojení malých a středních podniků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vztah hlavního dodavatele a malých poddodavatelů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ekologicky šetrné řešení (spotřeba energií, surovin, vody)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vliv emisí na životní prostředí, uhlíková stopa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snižování objemu odpadů, recyklace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cirkulární ekonomika</a:t>
            </a: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inovativní řešení (nákup neexistujícího výrobku nebo modifikovaného výrobku)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395640" y="1412640"/>
            <a:ext cx="829080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000099"/>
                </a:solidFill>
                <a:latin typeface="Arial"/>
              </a:rPr>
              <a:t>PRAKTICKÉ MOŽNOSTI</a:t>
            </a: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4028</TotalTime>
  <Words>908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Microsoft YaHei</vt:lpstr>
      <vt:lpstr>Arial</vt:lpstr>
      <vt:lpstr>DejaVu Sans</vt:lpstr>
      <vt:lpstr>Times New Roman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subject/>
  <dc:creator>*</dc:creator>
  <dc:description/>
  <cp:lastModifiedBy>Aleš Rudolf</cp:lastModifiedBy>
  <cp:revision>578</cp:revision>
  <cp:lastPrinted>2015-12-10T13:00:09Z</cp:lastPrinted>
  <dcterms:created xsi:type="dcterms:W3CDTF">2012-11-28T11:32:44Z</dcterms:created>
  <dcterms:modified xsi:type="dcterms:W3CDTF">2021-10-07T07:48:20Z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MMR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